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8" r:id="rId8"/>
    <p:sldId id="269" r:id="rId9"/>
    <p:sldId id="263" r:id="rId10"/>
    <p:sldId id="264" r:id="rId11"/>
    <p:sldId id="265" r:id="rId12"/>
    <p:sldId id="267" r:id="rId13"/>
    <p:sldId id="272" r:id="rId14"/>
    <p:sldId id="277" r:id="rId15"/>
    <p:sldId id="273" r:id="rId16"/>
    <p:sldId id="274" r:id="rId17"/>
    <p:sldId id="275" r:id="rId18"/>
    <p:sldId id="276" r:id="rId19"/>
    <p:sldId id="262" r:id="rId20"/>
    <p:sldId id="271" r:id="rId21"/>
    <p:sldId id="26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i-sushi.pl/Koi_Sush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f.go.jp/e/program/dl/guidelines_e_2019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dai-matsushima.com/contents/103/?lang=en" TargetMode="External"/><Relationship Id="rId2" Type="http://schemas.openxmlformats.org/officeDocument/2006/relationships/hyperlink" Target="http://www.city.shiogama.miyagi.jp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instytut-polski.org/event-archives/6853/" TargetMode="External"/><Relationship Id="rId2" Type="http://schemas.openxmlformats.org/officeDocument/2006/relationships/hyperlink" Target="http://wszystkiegojaponskiego.pl/2017/03/25/ons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aponia-online.pl/news/389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dynia.pl/bip/miasta-siostrzane/wspolpraca-z-miastami-siostrzanymi,34148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64704"/>
            <a:ext cx="8229600" cy="4824536"/>
          </a:xfrm>
        </p:spPr>
        <p:txBody>
          <a:bodyPr>
            <a:normAutofit fontScale="90000"/>
          </a:bodyPr>
          <a:lstStyle/>
          <a:p>
            <a:r>
              <a:rPr lang="pl-PL" sz="4900" dirty="0" smtClean="0">
                <a:latin typeface="Book Antiqua" pitchFamily="18" charset="0"/>
              </a:rPr>
              <a:t>Goście z Japonii w Ciechocinku </a:t>
            </a:r>
            <a:r>
              <a:rPr lang="pl-PL" dirty="0" smtClean="0">
                <a:latin typeface="Book Antiqua" pitchFamily="18" charset="0"/>
              </a:rPr>
              <a:t/>
            </a:r>
            <a:br>
              <a:rPr lang="pl-PL" dirty="0" smtClean="0">
                <a:latin typeface="Book Antiqua" pitchFamily="18" charset="0"/>
              </a:rPr>
            </a:br>
            <a:r>
              <a:rPr lang="pl-PL" dirty="0" smtClean="0">
                <a:latin typeface="Book Antiqua" pitchFamily="18" charset="0"/>
              </a:rPr>
              <a:t/>
            </a:r>
            <a:br>
              <a:rPr lang="pl-PL" dirty="0" smtClean="0">
                <a:latin typeface="Book Antiqua" pitchFamily="18" charset="0"/>
              </a:rPr>
            </a:br>
            <a:r>
              <a:rPr lang="pl-PL" sz="3600" dirty="0" smtClean="0">
                <a:latin typeface="Book Antiqua" pitchFamily="18" charset="0"/>
              </a:rPr>
              <a:t>Silne strony Ciechocinka i potencjalne korzyści, płynące ze współpracy z miastem </a:t>
            </a:r>
            <a:r>
              <a:rPr lang="pl-PL" sz="3600" dirty="0" err="1" smtClean="0">
                <a:latin typeface="Book Antiqua" pitchFamily="18" charset="0"/>
              </a:rPr>
              <a:t>Shiogama</a:t>
            </a:r>
            <a:r>
              <a:rPr lang="pl-PL" sz="3600" dirty="0" smtClean="0">
                <a:latin typeface="Book Antiqua" pitchFamily="18" charset="0"/>
              </a:rPr>
              <a:t> w prefekturze </a:t>
            </a:r>
            <a:r>
              <a:rPr lang="pl-PL" sz="3600" dirty="0" err="1" smtClean="0">
                <a:latin typeface="Book Antiqua" pitchFamily="18" charset="0"/>
              </a:rPr>
              <a:t>Miyagi</a:t>
            </a:r>
            <a:r>
              <a:rPr lang="pl-PL" sz="3600" dirty="0" smtClean="0">
                <a:latin typeface="Book Antiqua" pitchFamily="18" charset="0"/>
              </a:rPr>
              <a:t>, w ramach miast siostrzanych (sister </a:t>
            </a:r>
            <a:r>
              <a:rPr lang="pl-PL" sz="3600" dirty="0" err="1" smtClean="0">
                <a:latin typeface="Book Antiqua" pitchFamily="18" charset="0"/>
              </a:rPr>
              <a:t>cities</a:t>
            </a:r>
            <a:r>
              <a:rPr lang="pl-PL" sz="3600" dirty="0" smtClean="0">
                <a:latin typeface="Book Antiqua" pitchFamily="18" charset="0"/>
              </a:rPr>
              <a:t>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ok Antiqua" pitchFamily="18" charset="0"/>
              </a:rPr>
              <a:t>Propagowanie sportu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4000" dirty="0" smtClean="0">
                <a:latin typeface="Book Antiqua" pitchFamily="18" charset="0"/>
              </a:rPr>
              <a:t>Cykliczne wydarzenia sportowe – np. Grand Prix Tężnie Run i </a:t>
            </a:r>
            <a:r>
              <a:rPr lang="pl-PL" sz="4000" dirty="0" err="1" smtClean="0">
                <a:latin typeface="Book Antiqua" pitchFamily="18" charset="0"/>
              </a:rPr>
              <a:t>nordic</a:t>
            </a:r>
            <a:r>
              <a:rPr lang="pl-PL" sz="4000" dirty="0" smtClean="0">
                <a:latin typeface="Book Antiqua" pitchFamily="18" charset="0"/>
              </a:rPr>
              <a:t> </a:t>
            </a:r>
            <a:r>
              <a:rPr lang="pl-PL" sz="4000" dirty="0" err="1" smtClean="0">
                <a:latin typeface="Book Antiqua" pitchFamily="18" charset="0"/>
              </a:rPr>
              <a:t>walking</a:t>
            </a:r>
            <a:r>
              <a:rPr lang="pl-PL" sz="4000" dirty="0" smtClean="0">
                <a:latin typeface="Book Antiqua" pitchFamily="18" charset="0"/>
              </a:rPr>
              <a:t> jako dopełnienie zdrowego wypoczynku. </a:t>
            </a:r>
          </a:p>
          <a:p>
            <a:pPr algn="just"/>
            <a:r>
              <a:rPr lang="pl-PL" sz="4000" dirty="0" smtClean="0">
                <a:latin typeface="Book Antiqua" pitchFamily="18" charset="0"/>
              </a:rPr>
              <a:t>Japończycy byliby zainteresowani bieganiem wokół tężni.</a:t>
            </a:r>
            <a:endParaRPr lang="pl-PL" sz="4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Book Antiqua" pitchFamily="18" charset="0"/>
              </a:rPr>
              <a:t>Potencjalne korzyści płynące ze współpracy z Japonią 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>
                <a:latin typeface="Book Antiqua" pitchFamily="18" charset="0"/>
              </a:rPr>
              <a:t>Utworzenie wymiany kulturowej w oparciu o stowarzyszenia hobbystyczne, jak np. Stowarzyszenie Piernika w Tokio; </a:t>
            </a:r>
          </a:p>
          <a:p>
            <a:pPr algn="just"/>
            <a:r>
              <a:rPr lang="pl-PL" dirty="0" smtClean="0">
                <a:latin typeface="Book Antiqua" pitchFamily="18" charset="0"/>
              </a:rPr>
              <a:t>Włączenie Ciechocinka do zwyczajowej trasy japońskich turystów po Polsce Centralnej; </a:t>
            </a:r>
          </a:p>
          <a:p>
            <a:pPr algn="just"/>
            <a:r>
              <a:rPr lang="pl-PL" dirty="0" smtClean="0">
                <a:latin typeface="Book Antiqua" pitchFamily="18" charset="0"/>
              </a:rPr>
              <a:t>Wzrost zysków, związanych z turystyką;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Book Antiqua" pitchFamily="18" charset="0"/>
              </a:rPr>
              <a:t>Potencjalne korzyści płynące ze współpracy z Japonią c.d.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>
                <a:latin typeface="Book Antiqua" pitchFamily="18" charset="0"/>
              </a:rPr>
              <a:t>Przedstawienie kultury japońskiej (sztuka, muzyka, kuchnia, język) do oferty kulturalnej miasta; </a:t>
            </a:r>
          </a:p>
          <a:p>
            <a:pPr algn="just"/>
            <a:r>
              <a:rPr lang="pl-PL" dirty="0" smtClean="0">
                <a:latin typeface="Book Antiqua" pitchFamily="18" charset="0"/>
              </a:rPr>
              <a:t>Popularyzacja Ciechocinka jako głównego miasta resortowego w Polsce wobec innych podobnych np. w krajach anglojęzycznych poprzez zamieszczanie obcojęzycznych artykułów, </a:t>
            </a:r>
            <a:r>
              <a:rPr lang="pl-PL" dirty="0" err="1" smtClean="0">
                <a:latin typeface="Book Antiqua" pitchFamily="18" charset="0"/>
              </a:rPr>
              <a:t>blogów</a:t>
            </a:r>
            <a:r>
              <a:rPr lang="pl-PL" dirty="0" smtClean="0">
                <a:latin typeface="Book Antiqua" pitchFamily="18" charset="0"/>
              </a:rPr>
              <a:t>, reportaży i wydawanie przewodników; </a:t>
            </a:r>
          </a:p>
          <a:p>
            <a:pPr algn="just"/>
            <a:r>
              <a:rPr lang="pl-PL" dirty="0" smtClean="0">
                <a:latin typeface="Book Antiqua" pitchFamily="18" charset="0"/>
              </a:rPr>
              <a:t>Wizyty w mieście partnerskim </a:t>
            </a:r>
            <a:r>
              <a:rPr lang="pl-PL" dirty="0" err="1" smtClean="0">
                <a:latin typeface="Book Antiqua" pitchFamily="18" charset="0"/>
              </a:rPr>
              <a:t>Shiogama</a:t>
            </a:r>
            <a:r>
              <a:rPr lang="pl-PL" dirty="0" smtClean="0">
                <a:latin typeface="Book Antiqua" pitchFamily="18" charset="0"/>
              </a:rPr>
              <a:t>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ok Antiqua" pitchFamily="18" charset="0"/>
              </a:rPr>
              <a:t>Potencjalne korzyści c.d.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>
                <a:latin typeface="Book Antiqua" pitchFamily="18" charset="0"/>
              </a:rPr>
              <a:t>Wykorzystanie potencjalnych twórców ludowych do wymiany w ramach organizowania wystaw w japońskim mieście siostrzanym. </a:t>
            </a:r>
          </a:p>
          <a:p>
            <a:pPr algn="just"/>
            <a:r>
              <a:rPr lang="pl-PL" dirty="0" smtClean="0">
                <a:latin typeface="Book Antiqua" pitchFamily="18" charset="0"/>
              </a:rPr>
              <a:t>Wyjątkowym atutem jest bliskość wydziału japonistyki na UMK. Na ul. Małe </a:t>
            </a:r>
            <a:r>
              <a:rPr lang="pl-PL" dirty="0" err="1" smtClean="0">
                <a:latin typeface="Book Antiqua" pitchFamily="18" charset="0"/>
              </a:rPr>
              <a:t>Garbary</a:t>
            </a:r>
            <a:r>
              <a:rPr lang="pl-PL" dirty="0" smtClean="0">
                <a:latin typeface="Book Antiqua" pitchFamily="18" charset="0"/>
              </a:rPr>
              <a:t> w Toruniu jest japońska restauracja Koi </a:t>
            </a:r>
            <a:r>
              <a:rPr lang="pl-PL" dirty="0" err="1" smtClean="0">
                <a:latin typeface="Book Antiqua" pitchFamily="18" charset="0"/>
              </a:rPr>
              <a:t>Sushi</a:t>
            </a:r>
            <a:r>
              <a:rPr lang="pl-PL" dirty="0" smtClean="0">
                <a:latin typeface="Book Antiqua" pitchFamily="18" charset="0"/>
              </a:rPr>
              <a:t>, której właściciel mógłby otworzyć podobną także w Ciechocinku.</a:t>
            </a:r>
          </a:p>
          <a:p>
            <a:pPr algn="just"/>
            <a:r>
              <a:rPr lang="pl-PL" dirty="0" smtClean="0">
                <a:latin typeface="Book Antiqua" pitchFamily="18" charset="0"/>
                <a:hlinkClick r:id="rId2"/>
              </a:rPr>
              <a:t>http://www.koi-sushi.pl/Koi_Sushi</a:t>
            </a:r>
            <a:endParaRPr lang="pl-PL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ok Antiqua" pitchFamily="18" charset="0"/>
              </a:rPr>
              <a:t>Marka Ciechocinka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sz="3600" dirty="0" smtClean="0">
                <a:latin typeface="Book Antiqua" pitchFamily="18" charset="0"/>
              </a:rPr>
              <a:t>To wszystko buduje i odpowiednio kształtuje </a:t>
            </a:r>
            <a:r>
              <a:rPr lang="pl-PL" sz="3600" b="1" dirty="0" smtClean="0">
                <a:latin typeface="Book Antiqua" pitchFamily="18" charset="0"/>
              </a:rPr>
              <a:t>markę Ciechocinka</a:t>
            </a:r>
            <a:r>
              <a:rPr lang="pl-PL" sz="3600" dirty="0" smtClean="0">
                <a:latin typeface="Book Antiqua" pitchFamily="18" charset="0"/>
              </a:rPr>
              <a:t>, popularyzując uzdrowisko, a co za tym idzie także województwo i kraj!</a:t>
            </a:r>
          </a:p>
          <a:p>
            <a:pPr algn="just"/>
            <a:r>
              <a:rPr lang="pl-PL" sz="3600" dirty="0" smtClean="0">
                <a:latin typeface="Book Antiqua" pitchFamily="18" charset="0"/>
              </a:rPr>
              <a:t>Potrzebna jest odpowiednia infrastruktura, w tym uruchomienie pociągów na linii 245 także dla Japończyków. </a:t>
            </a:r>
          </a:p>
          <a:p>
            <a:pPr algn="just"/>
            <a:r>
              <a:rPr lang="pl-PL" sz="3600" dirty="0" smtClean="0">
                <a:latin typeface="Book Antiqua" pitchFamily="18" charset="0"/>
              </a:rPr>
              <a:t>Japończyk nie przyjedzie do Ciechocinka autobusem komunikacji publicznej.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ok Antiqua" pitchFamily="18" charset="0"/>
              </a:rPr>
              <a:t>Japonia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2500" dirty="0" smtClean="0">
                <a:latin typeface="Book Antiqua" pitchFamily="18" charset="0"/>
              </a:rPr>
              <a:t>W Japonii perfekcyjnie działa informacja turystyczna. Można spodziewać się, że partner japoński umieści informację o atrakcjach Ciechocinka na wszelkich możliwych portalach internetowych.</a:t>
            </a:r>
          </a:p>
          <a:p>
            <a:pPr algn="just"/>
            <a:r>
              <a:rPr lang="pl-PL" sz="2500" dirty="0" smtClean="0">
                <a:latin typeface="Book Antiqua" pitchFamily="18" charset="0"/>
              </a:rPr>
              <a:t>W Japonii funkcjonuje państwowa instytucja: Japan </a:t>
            </a:r>
            <a:r>
              <a:rPr lang="pl-PL" sz="2500" dirty="0" err="1" smtClean="0">
                <a:latin typeface="Book Antiqua" pitchFamily="18" charset="0"/>
              </a:rPr>
              <a:t>Foundation</a:t>
            </a:r>
            <a:r>
              <a:rPr lang="pl-PL" sz="2500" dirty="0" smtClean="0">
                <a:latin typeface="Book Antiqua" pitchFamily="18" charset="0"/>
              </a:rPr>
              <a:t>, która sponsoruje imprezy japońskie w Polsce, w tym także wyjazdy do miast siostrzanych, ale o środki finansowe powinien wystąpić burmistrz Ciechocinka.</a:t>
            </a:r>
          </a:p>
          <a:p>
            <a:pPr algn="just">
              <a:buNone/>
            </a:pPr>
            <a:r>
              <a:rPr lang="pl-PL" sz="2500" u="sng" dirty="0" smtClean="0">
                <a:latin typeface="Book Antiqua" pitchFamily="18" charset="0"/>
                <a:hlinkClick r:id="rId2"/>
              </a:rPr>
              <a:t>https://www.jpf.go.jp/e/program/dl/guidelines_e_2019.pdf</a:t>
            </a:r>
            <a:endParaRPr lang="pl-PL" sz="25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Book Antiqua" pitchFamily="18" charset="0"/>
              </a:rPr>
              <a:t>Shiogama</a:t>
            </a:r>
            <a:r>
              <a:rPr lang="pl-PL" dirty="0" smtClean="0">
                <a:latin typeface="Book Antiqua" pitchFamily="18" charset="0"/>
              </a:rPr>
              <a:t> — Ciechocinek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500" dirty="0" smtClean="0">
                <a:latin typeface="Book Antiqua" pitchFamily="18" charset="0"/>
              </a:rPr>
              <a:t>Japońska procedura przystąpienia do partnerstwa „</a:t>
            </a:r>
            <a:r>
              <a:rPr lang="pl-PL" sz="2500" dirty="0" err="1" smtClean="0">
                <a:latin typeface="Book Antiqua" pitchFamily="18" charset="0"/>
              </a:rPr>
              <a:t>sister</a:t>
            </a:r>
            <a:r>
              <a:rPr lang="pl-PL" sz="2500" dirty="0" smtClean="0">
                <a:latin typeface="Book Antiqua" pitchFamily="18" charset="0"/>
              </a:rPr>
              <a:t> </a:t>
            </a:r>
            <a:r>
              <a:rPr lang="pl-PL" sz="2500" dirty="0" err="1" smtClean="0">
                <a:latin typeface="Book Antiqua" pitchFamily="18" charset="0"/>
              </a:rPr>
              <a:t>cities</a:t>
            </a:r>
            <a:r>
              <a:rPr lang="pl-PL" sz="2500" dirty="0" smtClean="0">
                <a:latin typeface="Book Antiqua" pitchFamily="18" charset="0"/>
              </a:rPr>
              <a:t>” jest długotrwała w przeciwieństwie do polskich procedur. Obecnie chodzi tylko o to, żeby zainicjować tę współpracę podpisaniem przez władze Ciechocinka listu intencyjnego (niezobowiązującego), bez którego władze </a:t>
            </a:r>
            <a:r>
              <a:rPr lang="pl-PL" sz="2500" dirty="0" err="1" smtClean="0">
                <a:latin typeface="Book Antiqua" pitchFamily="18" charset="0"/>
              </a:rPr>
              <a:t>Shiogamy</a:t>
            </a:r>
            <a:r>
              <a:rPr lang="pl-PL" sz="2500" dirty="0" smtClean="0">
                <a:latin typeface="Book Antiqua" pitchFamily="18" charset="0"/>
              </a:rPr>
              <a:t> nie mogą podjąć żadnych konstruktywnych działań.</a:t>
            </a:r>
          </a:p>
          <a:p>
            <a:pPr algn="just"/>
            <a:r>
              <a:rPr lang="pl-PL" sz="2500" dirty="0" smtClean="0">
                <a:latin typeface="Book Antiqua" pitchFamily="18" charset="0"/>
                <a:hlinkClick r:id="rId2"/>
              </a:rPr>
              <a:t>http://www.city.shiogama.miyagi.jp</a:t>
            </a:r>
            <a:r>
              <a:rPr lang="pl-PL" sz="2500" dirty="0" smtClean="0">
                <a:latin typeface="Book Antiqua" pitchFamily="18" charset="0"/>
                <a:hlinkClick r:id="rId2"/>
              </a:rPr>
              <a:t>/</a:t>
            </a:r>
            <a:endParaRPr lang="pl-PL" sz="2500" dirty="0" smtClean="0">
              <a:latin typeface="Book Antiqua" pitchFamily="18" charset="0"/>
            </a:endParaRPr>
          </a:p>
          <a:p>
            <a:pPr algn="just"/>
            <a:r>
              <a:rPr lang="pl-PL" sz="2500" dirty="0" smtClean="0">
                <a:latin typeface="Book Antiqua" pitchFamily="18" charset="0"/>
                <a:hlinkClick r:id="rId3"/>
              </a:rPr>
              <a:t>https://www.sendai-matsushima.com/contents/103/?</a:t>
            </a:r>
            <a:r>
              <a:rPr lang="pl-PL" sz="2500" dirty="0" smtClean="0">
                <a:latin typeface="Book Antiqua" pitchFamily="18" charset="0"/>
                <a:hlinkClick r:id="rId3"/>
              </a:rPr>
              <a:t>lang=en</a:t>
            </a:r>
            <a:endParaRPr lang="pl-PL" sz="2500" dirty="0" smtClean="0">
              <a:latin typeface="Book Antiqua" pitchFamily="18" charset="0"/>
            </a:endParaRPr>
          </a:p>
          <a:p>
            <a:pPr algn="just">
              <a:buNone/>
            </a:pPr>
            <a:endParaRPr lang="pl-PL" dirty="0" smtClean="0">
              <a:latin typeface="Book Antiqua" pitchFamily="18" charset="0"/>
            </a:endParaRPr>
          </a:p>
          <a:p>
            <a:pPr algn="just"/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Book Antiqua" pitchFamily="18" charset="0"/>
              </a:rPr>
              <a:t>Kto czeka w Japonii na wystosowanie listu intencyjnego przez burmistrza Ciechocinka?</a:t>
            </a:r>
            <a:endParaRPr lang="pl-PL" sz="3200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>
                <a:latin typeface="Book Antiqua" pitchFamily="18" charset="0"/>
              </a:rPr>
              <a:t>p. Akira </a:t>
            </a:r>
            <a:r>
              <a:rPr lang="pl-PL" dirty="0" err="1" smtClean="0">
                <a:latin typeface="Book Antiqua" pitchFamily="18" charset="0"/>
              </a:rPr>
              <a:t>Satō</a:t>
            </a:r>
            <a:r>
              <a:rPr lang="pl-PL" dirty="0" smtClean="0">
                <a:latin typeface="Book Antiqua" pitchFamily="18" charset="0"/>
              </a:rPr>
              <a:t> — burmistrz miasta </a:t>
            </a:r>
            <a:r>
              <a:rPr lang="pl-PL" dirty="0" err="1" smtClean="0">
                <a:latin typeface="Book Antiqua" pitchFamily="18" charset="0"/>
              </a:rPr>
              <a:t>Shiogama</a:t>
            </a:r>
            <a:r>
              <a:rPr lang="pl-PL" dirty="0" smtClean="0">
                <a:latin typeface="Book Antiqua" pitchFamily="18" charset="0"/>
              </a:rPr>
              <a:t> w prefekturze </a:t>
            </a:r>
            <a:r>
              <a:rPr lang="pl-PL" dirty="0" err="1" smtClean="0">
                <a:latin typeface="Book Antiqua" pitchFamily="18" charset="0"/>
              </a:rPr>
              <a:t>Miyagi</a:t>
            </a:r>
            <a:r>
              <a:rPr lang="pl-PL" dirty="0" smtClean="0">
                <a:latin typeface="Book Antiqua" pitchFamily="18" charset="0"/>
              </a:rPr>
              <a:t> (wyspa Honsiu),</a:t>
            </a:r>
          </a:p>
          <a:p>
            <a:pPr algn="just"/>
            <a:r>
              <a:rPr lang="pl-PL" dirty="0" smtClean="0">
                <a:latin typeface="Book Antiqua" pitchFamily="18" charset="0"/>
              </a:rPr>
              <a:t>prof. </a:t>
            </a:r>
            <a:r>
              <a:rPr lang="pl-PL" dirty="0" err="1" smtClean="0">
                <a:latin typeface="Book Antiqua" pitchFamily="18" charset="0"/>
              </a:rPr>
              <a:t>Tetsuo</a:t>
            </a:r>
            <a:r>
              <a:rPr lang="pl-PL" dirty="0" smtClean="0">
                <a:latin typeface="Book Antiqua" pitchFamily="18" charset="0"/>
              </a:rPr>
              <a:t> </a:t>
            </a:r>
            <a:r>
              <a:rPr lang="pl-PL" dirty="0" err="1" smtClean="0">
                <a:latin typeface="Book Antiqua" pitchFamily="18" charset="0"/>
              </a:rPr>
              <a:t>Sasaki</a:t>
            </a:r>
            <a:r>
              <a:rPr lang="pl-PL" dirty="0" smtClean="0">
                <a:latin typeface="Book Antiqua" pitchFamily="18" charset="0"/>
              </a:rPr>
              <a:t> — rektor Uniwersytetu </a:t>
            </a:r>
            <a:r>
              <a:rPr lang="pl-PL" dirty="0" err="1" smtClean="0">
                <a:latin typeface="Book Antiqua" pitchFamily="18" charset="0"/>
              </a:rPr>
              <a:t>Tōhoku-Gakuin</a:t>
            </a:r>
            <a:r>
              <a:rPr lang="pl-PL" dirty="0" smtClean="0">
                <a:latin typeface="Book Antiqua" pitchFamily="18" charset="0"/>
              </a:rPr>
              <a:t> w Sendai — prefektura </a:t>
            </a:r>
            <a:r>
              <a:rPr lang="pl-PL" dirty="0" err="1" smtClean="0">
                <a:latin typeface="Book Antiqua" pitchFamily="18" charset="0"/>
              </a:rPr>
              <a:t>Miyagi</a:t>
            </a:r>
            <a:r>
              <a:rPr lang="pl-PL" dirty="0" smtClean="0">
                <a:latin typeface="Book Antiqua" pitchFamily="18" charset="0"/>
              </a:rPr>
              <a:t>,</a:t>
            </a:r>
          </a:p>
          <a:p>
            <a:pPr algn="just"/>
            <a:r>
              <a:rPr lang="pl-PL" dirty="0" smtClean="0">
                <a:latin typeface="Book Antiqua" pitchFamily="18" charset="0"/>
              </a:rPr>
              <a:t>p. Jacek Izydorczyk — ambasador Rzeczypospolitej Polskiej w Japonii (dnia 6 marca br. minęła 100. rocznica nawiązania stosunków dyplomatycznych pomiędzy Cesarstwem Japonii, a rządem II RP. W tę uroczystość miał się wkomponować list intencyjny burmistrza Ciechocinka) — szczebel dyplomatyczny, </a:t>
            </a:r>
          </a:p>
          <a:p>
            <a:pPr algn="just"/>
            <a:r>
              <a:rPr lang="pl-PL" dirty="0" smtClean="0">
                <a:latin typeface="Book Antiqua" pitchFamily="18" charset="0"/>
              </a:rPr>
              <a:t>p. Maria Żurawska — dyrektor Instytutu Polskiego w Tokio,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Book Antiqua" pitchFamily="18" charset="0"/>
              </a:rPr>
              <a:t>Kto czeka w Polsce na wystosowanie listu intencyjnego przez burmistrza Ciechocinka?</a:t>
            </a:r>
            <a:endParaRPr lang="pl-PL" sz="3200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2200" dirty="0" smtClean="0">
                <a:latin typeface="Book Antiqua" pitchFamily="18" charset="0"/>
              </a:rPr>
              <a:t>Dr Andrzej Potoczek — </a:t>
            </a:r>
            <a:r>
              <a:rPr lang="pl-PL" sz="2200" dirty="0" err="1" smtClean="0">
                <a:latin typeface="Book Antiqua" pitchFamily="18" charset="0"/>
              </a:rPr>
              <a:t>z–ca</a:t>
            </a:r>
            <a:r>
              <a:rPr lang="pl-PL" sz="2200" dirty="0" smtClean="0">
                <a:latin typeface="Book Antiqua" pitchFamily="18" charset="0"/>
              </a:rPr>
              <a:t> dyrektora Departamentu Rozwoju Regionalnego Urzędu Marszałkowskiego w Toruniu,</a:t>
            </a:r>
          </a:p>
          <a:p>
            <a:pPr algn="just"/>
            <a:r>
              <a:rPr lang="pl-PL" sz="2200" dirty="0" smtClean="0">
                <a:latin typeface="Book Antiqua" pitchFamily="18" charset="0"/>
              </a:rPr>
              <a:t>Prof. dr hab. Wojciech </a:t>
            </a:r>
            <a:r>
              <a:rPr lang="pl-PL" sz="2200" dirty="0" err="1" smtClean="0">
                <a:latin typeface="Book Antiqua" pitchFamily="18" charset="0"/>
              </a:rPr>
              <a:t>Gulin</a:t>
            </a:r>
            <a:r>
              <a:rPr lang="pl-PL" sz="2200" dirty="0" smtClean="0">
                <a:latin typeface="Book Antiqua" pitchFamily="18" charset="0"/>
              </a:rPr>
              <a:t> — ostatni wojewoda włocławski,</a:t>
            </a:r>
          </a:p>
          <a:p>
            <a:pPr algn="just"/>
            <a:r>
              <a:rPr lang="pl-PL" sz="2200" dirty="0" smtClean="0">
                <a:latin typeface="Book Antiqua" pitchFamily="18" charset="0"/>
              </a:rPr>
              <a:t>Dr Waldemar </a:t>
            </a:r>
            <a:r>
              <a:rPr lang="pl-PL" sz="2200" dirty="0" err="1" smtClean="0">
                <a:latin typeface="Book Antiqua" pitchFamily="18" charset="0"/>
              </a:rPr>
              <a:t>Affelt</a:t>
            </a:r>
            <a:r>
              <a:rPr lang="pl-PL" sz="2200" dirty="0" smtClean="0">
                <a:latin typeface="Book Antiqua" pitchFamily="18" charset="0"/>
              </a:rPr>
              <a:t> — dnia 22 listopada 2018 roku złożył on wizytę burmistrzowi Ciechocinka. (Podczas rozmowy ustalono, że radni nowej kadencji zostaną poinformowani o tej wizycie i podejmą dalsze działania),</a:t>
            </a:r>
          </a:p>
          <a:p>
            <a:pPr algn="just"/>
            <a:r>
              <a:rPr lang="pl-PL" sz="2200" dirty="0" smtClean="0">
                <a:latin typeface="Book Antiqua" pitchFamily="18" charset="0"/>
              </a:rPr>
              <a:t>p. Robert Kola — kierownik oddziału terenowego Narodowego Instytutu Kultury w Toruniu,</a:t>
            </a:r>
          </a:p>
          <a:p>
            <a:pPr algn="just"/>
            <a:r>
              <a:rPr lang="pl-PL" sz="2200" dirty="0" smtClean="0">
                <a:latin typeface="Book Antiqua" pitchFamily="18" charset="0"/>
              </a:rPr>
              <a:t>p. </a:t>
            </a:r>
            <a:r>
              <a:rPr lang="pl-PL" sz="2200" dirty="0" err="1" smtClean="0">
                <a:latin typeface="Book Antiqua" pitchFamily="18" charset="0"/>
              </a:rPr>
              <a:t>Toshikazu</a:t>
            </a:r>
            <a:r>
              <a:rPr lang="pl-PL" sz="2200" dirty="0" smtClean="0">
                <a:latin typeface="Book Antiqua" pitchFamily="18" charset="0"/>
              </a:rPr>
              <a:t> </a:t>
            </a:r>
            <a:r>
              <a:rPr lang="pl-PL" sz="2200" dirty="0" err="1" smtClean="0">
                <a:latin typeface="Book Antiqua" pitchFamily="18" charset="0"/>
              </a:rPr>
              <a:t>Seguchi</a:t>
            </a:r>
            <a:r>
              <a:rPr lang="pl-PL" sz="2200" dirty="0" smtClean="0">
                <a:latin typeface="Book Antiqua" pitchFamily="18" charset="0"/>
              </a:rPr>
              <a:t> — pracownik naukowy wydziału japonistyki UMK i właściciel restauracji Koi </a:t>
            </a:r>
            <a:r>
              <a:rPr lang="pl-PL" sz="2200" dirty="0" err="1" smtClean="0">
                <a:latin typeface="Book Antiqua" pitchFamily="18" charset="0"/>
              </a:rPr>
              <a:t>Sushi</a:t>
            </a:r>
            <a:r>
              <a:rPr lang="pl-PL" sz="2200" dirty="0" smtClean="0">
                <a:latin typeface="Book Antiqua" pitchFamily="18" charset="0"/>
              </a:rPr>
              <a:t> w Toruniu przy ul. Małe </a:t>
            </a:r>
            <a:r>
              <a:rPr lang="pl-PL" sz="2200" dirty="0" err="1" smtClean="0">
                <a:latin typeface="Book Antiqua" pitchFamily="18" charset="0"/>
              </a:rPr>
              <a:t>Garbary</a:t>
            </a:r>
            <a:r>
              <a:rPr lang="pl-PL" sz="2200" dirty="0" smtClean="0"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Book Antiqua" pitchFamily="18" charset="0"/>
              </a:rPr>
              <a:t>Źródła i dodatkowe informacje: </a:t>
            </a:r>
            <a:endParaRPr lang="pl-PL" sz="4000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just"/>
            <a:r>
              <a:rPr lang="pl-PL" sz="2600" dirty="0" err="1" smtClean="0">
                <a:latin typeface="Book Antiqua" pitchFamily="18" charset="0"/>
              </a:rPr>
              <a:t>Blog</a:t>
            </a:r>
            <a:r>
              <a:rPr lang="pl-PL" sz="2600" dirty="0" smtClean="0">
                <a:latin typeface="Book Antiqua" pitchFamily="18" charset="0"/>
              </a:rPr>
              <a:t> „Wszystkiego japońskiego” – artykuł o </a:t>
            </a:r>
            <a:r>
              <a:rPr lang="pl-PL" sz="2600" i="1" dirty="0" err="1" smtClean="0">
                <a:latin typeface="Book Antiqua" pitchFamily="18" charset="0"/>
              </a:rPr>
              <a:t>onsen</a:t>
            </a:r>
            <a:r>
              <a:rPr lang="pl-PL" sz="2600" dirty="0" smtClean="0">
                <a:latin typeface="Book Antiqua" pitchFamily="18" charset="0"/>
              </a:rPr>
              <a:t> </a:t>
            </a:r>
            <a:br>
              <a:rPr lang="pl-PL" sz="2600" dirty="0" smtClean="0">
                <a:latin typeface="Book Antiqua" pitchFamily="18" charset="0"/>
              </a:rPr>
            </a:br>
            <a:r>
              <a:rPr lang="pl-PL" sz="2600" dirty="0" smtClean="0">
                <a:latin typeface="Book Antiqua" pitchFamily="18" charset="0"/>
                <a:hlinkClick r:id="rId2"/>
              </a:rPr>
              <a:t>http://wszystkiegojaponskiego.pl/2017/03/25/onsen/</a:t>
            </a:r>
            <a:endParaRPr lang="pl-PL" sz="2600" dirty="0" smtClean="0">
              <a:latin typeface="Book Antiqua" pitchFamily="18" charset="0"/>
            </a:endParaRPr>
          </a:p>
          <a:p>
            <a:pPr algn="just"/>
            <a:r>
              <a:rPr lang="pl-PL" sz="2600" dirty="0" smtClean="0">
                <a:latin typeface="Book Antiqua" pitchFamily="18" charset="0"/>
              </a:rPr>
              <a:t>Oficjalna strona Festiwalu Folkowego, organizowanego przez Instytut Polski w Tokio </a:t>
            </a:r>
            <a:br>
              <a:rPr lang="pl-PL" sz="2600" dirty="0" smtClean="0">
                <a:latin typeface="Book Antiqua" pitchFamily="18" charset="0"/>
              </a:rPr>
            </a:br>
            <a:r>
              <a:rPr lang="pl-PL" sz="2600" dirty="0" smtClean="0">
                <a:latin typeface="Book Antiqua" pitchFamily="18" charset="0"/>
                <a:hlinkClick r:id="rId3"/>
              </a:rPr>
              <a:t>https://pl.instytut-polski.org/event-archives/6853/</a:t>
            </a:r>
            <a:endParaRPr lang="pl-PL" sz="2600" dirty="0" smtClean="0">
              <a:latin typeface="Book Antiqua" pitchFamily="18" charset="0"/>
            </a:endParaRPr>
          </a:p>
          <a:p>
            <a:pPr algn="just"/>
            <a:r>
              <a:rPr lang="pl-PL" sz="2600" dirty="0" smtClean="0">
                <a:latin typeface="Book Antiqua" pitchFamily="18" charset="0"/>
              </a:rPr>
              <a:t>Artykuł w serwisie </a:t>
            </a:r>
            <a:r>
              <a:rPr lang="pl-PL" sz="2600" dirty="0" err="1" smtClean="0">
                <a:latin typeface="Book Antiqua" pitchFamily="18" charset="0"/>
              </a:rPr>
              <a:t>japonia-online.pl</a:t>
            </a:r>
            <a:r>
              <a:rPr lang="pl-PL" sz="2600" dirty="0" smtClean="0">
                <a:latin typeface="Book Antiqua" pitchFamily="18" charset="0"/>
              </a:rPr>
              <a:t>, dotyczący Stowarzyszenia Piernika w Tokio </a:t>
            </a:r>
            <a:r>
              <a:rPr lang="pl-PL" sz="2600" dirty="0" smtClean="0">
                <a:latin typeface="Book Antiqua" pitchFamily="18" charset="0"/>
                <a:hlinkClick r:id="rId4"/>
              </a:rPr>
              <a:t>https://www.japonia-online.pl/news/3896</a:t>
            </a:r>
            <a:endParaRPr lang="pl-PL" sz="2600" dirty="0" smtClean="0">
              <a:latin typeface="Book Antiqu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58" y="5857892"/>
            <a:ext cx="83582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Book Antiqua" pitchFamily="18" charset="0"/>
              </a:rPr>
              <a:t>Wszystkie fotografie, wykorzystane w prezentacji, pochodzą z powyższych źródeł lub z serwisu </a:t>
            </a:r>
            <a:r>
              <a:rPr lang="pl-PL" sz="1400" dirty="0" err="1" smtClean="0">
                <a:latin typeface="Book Antiqua" pitchFamily="18" charset="0"/>
              </a:rPr>
              <a:t>Flickr</a:t>
            </a:r>
            <a:r>
              <a:rPr lang="pl-PL" sz="1400" dirty="0" smtClean="0">
                <a:latin typeface="Book Antiqua" pitchFamily="18" charset="0"/>
              </a:rPr>
              <a:t>  </a:t>
            </a:r>
          </a:p>
          <a:p>
            <a:pPr algn="ctr"/>
            <a:r>
              <a:rPr lang="pl-PL" sz="1400" dirty="0" smtClean="0">
                <a:latin typeface="Book Antiqua" pitchFamily="18" charset="0"/>
              </a:rPr>
              <a:t>i pobrane zostały dzięki braku ograniczeń związanych z prawem autorskim.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i="1" dirty="0" err="1" smtClean="0">
                <a:latin typeface="Book Antiqua" pitchFamily="18" charset="0"/>
              </a:rPr>
              <a:t>Onsen</a:t>
            </a:r>
            <a:r>
              <a:rPr lang="pl-PL" sz="3200" dirty="0" smtClean="0">
                <a:latin typeface="Book Antiqua" pitchFamily="18" charset="0"/>
              </a:rPr>
              <a:t> — gorące źródła japońskie alternatywą dla ciechocińskich sanatoriów </a:t>
            </a:r>
            <a:endParaRPr lang="pl-PL" sz="3200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3000" dirty="0" smtClean="0">
                <a:latin typeface="Book Antiqua" pitchFamily="18" charset="0"/>
              </a:rPr>
              <a:t>Tradycja gorących źródeł i uzdrawiania wodą (wodolecznictwo), różnice w temperaturze i zasoleniu wody; </a:t>
            </a:r>
          </a:p>
          <a:p>
            <a:pPr algn="just"/>
            <a:r>
              <a:rPr lang="pl-PL" sz="3000" dirty="0" smtClean="0">
                <a:latin typeface="Book Antiqua" pitchFamily="18" charset="0"/>
              </a:rPr>
              <a:t>Brak podobnych tężni i innych tego typu budowli w Japonii;</a:t>
            </a:r>
          </a:p>
          <a:p>
            <a:pPr algn="just"/>
            <a:r>
              <a:rPr lang="pl-PL" sz="3000" dirty="0" smtClean="0">
                <a:latin typeface="Book Antiqua" pitchFamily="18" charset="0"/>
              </a:rPr>
              <a:t>Połączenie odnowy biologicznej z gastronomią   i biznesem noclegowym (Sanatorium pod Tężniami, Villa Park i St. George).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Book Antiqua" pitchFamily="18" charset="0"/>
              </a:rPr>
              <a:t>Casus Gdyni jako dobry przykład współpracy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>
                <a:latin typeface="Book Antiqua" pitchFamily="18" charset="0"/>
              </a:rPr>
              <a:t>Oficjalna strona urzędu miejskiego w Gdyni z zaznaczonymi miastami siostrzanymi.</a:t>
            </a:r>
          </a:p>
          <a:p>
            <a:pPr algn="just"/>
            <a:r>
              <a:rPr lang="pl-PL" sz="2400" dirty="0" smtClean="0">
                <a:latin typeface="Book Antiqua" pitchFamily="18" charset="0"/>
                <a:hlinkClick r:id="rId2"/>
              </a:rPr>
              <a:t>https://www.gdynia.pl/bip/miasta-siostrzane/wspolpraca-z-miastami-siostrzanymi,341487</a:t>
            </a:r>
            <a:endParaRPr lang="pl-PL" sz="2400" dirty="0" smtClean="0">
              <a:latin typeface="Book Antiqua" pitchFamily="18" charset="0"/>
            </a:endParaRPr>
          </a:p>
          <a:p>
            <a:pPr algn="just"/>
            <a:r>
              <a:rPr lang="pl-PL" sz="2400" dirty="0" smtClean="0">
                <a:latin typeface="Book Antiqua" pitchFamily="18" charset="0"/>
              </a:rPr>
              <a:t>Casus Gdyni jest dobrym przykładem współpracy w ramach miast partnerskich.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#Kraj Kwitnącej Wiśni#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>
              <a:buNone/>
            </a:pPr>
            <a:r>
              <a:rPr lang="ja-JP" altLang="en-US" sz="4000" dirty="0" smtClean="0"/>
              <a:t>塩竈市 </a:t>
            </a:r>
            <a:r>
              <a:rPr lang="pl-PL" sz="4000" i="1" dirty="0" err="1" smtClean="0"/>
              <a:t>Shiogama-shi</a:t>
            </a:r>
            <a:endParaRPr lang="pl-PL" sz="4000" dirty="0" smtClean="0"/>
          </a:p>
          <a:p>
            <a:pPr algn="ctr">
              <a:buNone/>
            </a:pPr>
            <a:endParaRPr lang="pl-PL" dirty="0" smtClean="0"/>
          </a:p>
          <a:p>
            <a:pPr algn="ctr"/>
            <a:endParaRPr lang="pl-PL" dirty="0" smtClean="0"/>
          </a:p>
          <a:p>
            <a:pPr algn="ctr">
              <a:buNone/>
            </a:pPr>
            <a:r>
              <a:rPr lang="pl-PL" sz="4800" dirty="0" smtClean="0">
                <a:latin typeface="Book Antiqua" pitchFamily="18" charset="0"/>
              </a:rPr>
              <a:t>DZIĘKUJĘ ZA UWAGĘ</a:t>
            </a:r>
          </a:p>
          <a:p>
            <a:pPr algn="ctr">
              <a:buNone/>
            </a:pPr>
            <a:r>
              <a:rPr lang="pl-PL" dirty="0" smtClean="0">
                <a:latin typeface="Book Antiqua" pitchFamily="18" charset="0"/>
              </a:rPr>
              <a:t>© Dr Wojciech J. Skotnicki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err="1" smtClean="0">
                <a:latin typeface="Book Antiqua" pitchFamily="18" charset="0"/>
              </a:rPr>
              <a:t>Onsen</a:t>
            </a:r>
            <a:r>
              <a:rPr lang="pl-PL" dirty="0" smtClean="0">
                <a:latin typeface="Book Antiqua" pitchFamily="18" charset="0"/>
              </a:rPr>
              <a:t> c.d.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4400" dirty="0" smtClean="0">
                <a:latin typeface="Book Antiqua" pitchFamily="18" charset="0"/>
              </a:rPr>
              <a:t>Japończyków interesują kąpiele w termalnych basenach solankowych. Byliby zainteresowani podobnymi kąpielami w Ciechocinku.</a:t>
            </a:r>
            <a:endParaRPr lang="pl-PL" sz="4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46971869242_e4e7423a8f_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537354" cy="3167016"/>
          </a:xfrm>
          <a:prstGeom prst="rect">
            <a:avLst/>
          </a:prstGeom>
        </p:spPr>
      </p:pic>
      <p:pic>
        <p:nvPicPr>
          <p:cNvPr id="5" name="Obraz 4" descr="46971869402_57c754c86c_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1999" cy="3190107"/>
          </a:xfrm>
          <a:prstGeom prst="rect">
            <a:avLst/>
          </a:prstGeom>
        </p:spPr>
      </p:pic>
      <p:pic>
        <p:nvPicPr>
          <p:cNvPr id="6" name="Obraz 5" descr="16165126147_2cd0d08717_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57628"/>
            <a:ext cx="4501657" cy="3000372"/>
          </a:xfrm>
          <a:prstGeom prst="rect">
            <a:avLst/>
          </a:prstGeom>
        </p:spPr>
      </p:pic>
      <p:pic>
        <p:nvPicPr>
          <p:cNvPr id="7" name="Obraz 6" descr="16350117052_804ed8d6ff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57628"/>
            <a:ext cx="4572001" cy="300037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335756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Book Antiqua" pitchFamily="18" charset="0"/>
              </a:rPr>
              <a:t>Przykłady standardów gorących źródeł w mieście </a:t>
            </a:r>
            <a:r>
              <a:rPr lang="pl-PL" sz="1200" dirty="0" err="1" smtClean="0">
                <a:latin typeface="Book Antiqua" pitchFamily="18" charset="0"/>
              </a:rPr>
              <a:t>Toyooka</a:t>
            </a:r>
            <a:r>
              <a:rPr lang="pl-PL" sz="1200" dirty="0" smtClean="0">
                <a:latin typeface="Book Antiqua" pitchFamily="18" charset="0"/>
              </a:rPr>
              <a:t>, </a:t>
            </a:r>
            <a:r>
              <a:rPr lang="pl-PL" sz="1200" dirty="0" err="1" smtClean="0">
                <a:latin typeface="Book Antiqua" pitchFamily="18" charset="0"/>
              </a:rPr>
              <a:t>pref</a:t>
            </a:r>
            <a:r>
              <a:rPr lang="pl-PL" sz="1200" dirty="0" smtClean="0">
                <a:latin typeface="Book Antiqua" pitchFamily="18" charset="0"/>
              </a:rPr>
              <a:t>. </a:t>
            </a:r>
            <a:r>
              <a:rPr lang="pl-PL" sz="1200" dirty="0" err="1" smtClean="0">
                <a:latin typeface="Book Antiqua" pitchFamily="18" charset="0"/>
              </a:rPr>
              <a:t>Hy</a:t>
            </a:r>
            <a:r>
              <a:rPr lang="pl-PL" sz="1200" dirty="0" err="1" smtClean="0">
                <a:latin typeface="Book Antiqua" pitchFamily="18" charset="0"/>
                <a:ea typeface="Verdana"/>
              </a:rPr>
              <a:t>ō</a:t>
            </a:r>
            <a:r>
              <a:rPr lang="pl-PL" sz="1200" dirty="0" err="1" smtClean="0">
                <a:latin typeface="Book Antiqua" pitchFamily="18" charset="0"/>
              </a:rPr>
              <a:t>g</a:t>
            </a:r>
            <a:r>
              <a:rPr lang="pl-PL" sz="1200" dirty="0" err="1" smtClean="0">
                <a:latin typeface="Book Antiqua" pitchFamily="18" charset="0"/>
                <a:ea typeface="Verdana"/>
              </a:rPr>
              <a:t>o</a:t>
            </a:r>
            <a:r>
              <a:rPr lang="pl-PL" sz="1200" dirty="0" smtClean="0">
                <a:latin typeface="Book Antiqua" pitchFamily="18" charset="0"/>
              </a:rPr>
              <a:t> (powyżej) oraz na wyspie Hokkaido (poniżej) </a:t>
            </a:r>
            <a:endParaRPr lang="pl-PL" sz="1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ok Antiqua" pitchFamily="18" charset="0"/>
              </a:rPr>
              <a:t>Estetyka Ciechocinka 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3600" dirty="0" smtClean="0">
                <a:latin typeface="Book Antiqua" pitchFamily="18" charset="0"/>
              </a:rPr>
              <a:t>Dywany kwiatowe, zegar kwiatowy oraz fontanna Jaś i Małgosia, fontanna Żabka – popularność podobnej estetyki w przewodnikach japońskich po Polsce i Europie. </a:t>
            </a:r>
          </a:p>
          <a:p>
            <a:pPr algn="just"/>
            <a:r>
              <a:rPr lang="pl-PL" sz="3600" dirty="0" smtClean="0">
                <a:latin typeface="Book Antiqua" pitchFamily="18" charset="0"/>
              </a:rPr>
              <a:t>Unikatowa fotografia stanowi często dla Japończyków główny cel wizyty w Polsce.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ok Antiqua" pitchFamily="18" charset="0"/>
              </a:rPr>
              <a:t>Muzyka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85860"/>
            <a:ext cx="8186766" cy="1042981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Book Antiqua" pitchFamily="18" charset="0"/>
              </a:rPr>
              <a:t>Drewniana muszla koncertowa w stylu zakopiańskim— miejsce organizacji wydarzeń muzycznych z festiwalami folkowymi lub muzyką klasyczną w tle. </a:t>
            </a:r>
          </a:p>
        </p:txBody>
      </p:sp>
      <p:pic>
        <p:nvPicPr>
          <p:cNvPr id="4" name="Obraz 3" descr="22499116_1464812590254629_798454780327579282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428866"/>
            <a:ext cx="6286544" cy="4191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ok Antiqua" pitchFamily="18" charset="0"/>
              </a:rPr>
              <a:t>Muzyka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>
                <a:latin typeface="Book Antiqua" pitchFamily="18" charset="0"/>
              </a:rPr>
              <a:t>Japończycy kochają muzykę Fryderyka Chopina. Jest to atut, by zechcieli np. wysłuchać koncertów fortepianowych w muszli koncertowej.</a:t>
            </a:r>
          </a:p>
          <a:p>
            <a:pPr algn="just"/>
            <a:r>
              <a:rPr lang="pl-PL" dirty="0" smtClean="0">
                <a:latin typeface="Book Antiqua" pitchFamily="18" charset="0"/>
              </a:rPr>
              <a:t>Don </a:t>
            </a:r>
            <a:r>
              <a:rPr lang="pl-PL" dirty="0" err="1" smtClean="0">
                <a:latin typeface="Book Antiqua" pitchFamily="18" charset="0"/>
              </a:rPr>
              <a:t>Vasyl</a:t>
            </a:r>
            <a:r>
              <a:rPr lang="pl-PL" dirty="0" smtClean="0">
                <a:latin typeface="Book Antiqua" pitchFamily="18" charset="0"/>
              </a:rPr>
              <a:t> mógłby np. wystąpić z koncertem w Japonii.</a:t>
            </a:r>
          </a:p>
          <a:p>
            <a:pPr algn="just"/>
            <a:r>
              <a:rPr lang="pl-PL" dirty="0" smtClean="0">
                <a:latin typeface="Book Antiqua" pitchFamily="18" charset="0"/>
              </a:rPr>
              <a:t>W powiecie aleksandrowskim działa zespół folklorystyczny, występujący w kujawskich strojach ludowych, który mógłby zaprezentować Kujawy i Ciechocinek w Japonii.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ok Antiqua" pitchFamily="18" charset="0"/>
              </a:rPr>
              <a:t>Muzyka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4000" dirty="0" smtClean="0">
                <a:latin typeface="Book Antiqua" pitchFamily="18" charset="0"/>
              </a:rPr>
              <a:t>W Japonii działają ludowe zespoły teatralne — Kagura i zespoły amatorskie — taneczne </a:t>
            </a:r>
            <a:r>
              <a:rPr lang="pl-PL" sz="4000" dirty="0" err="1" smtClean="0">
                <a:latin typeface="Book Antiqua" pitchFamily="18" charset="0"/>
              </a:rPr>
              <a:t>Matsuri</a:t>
            </a:r>
            <a:r>
              <a:rPr lang="pl-PL" sz="4000" dirty="0" smtClean="0">
                <a:latin typeface="Book Antiqua" pitchFamily="18" charset="0"/>
              </a:rPr>
              <a:t> (+bębniarze </a:t>
            </a:r>
            <a:r>
              <a:rPr lang="pl-PL" sz="4000" dirty="0" err="1" smtClean="0">
                <a:latin typeface="Book Antiqua" pitchFamily="18" charset="0"/>
              </a:rPr>
              <a:t>Taiko</a:t>
            </a:r>
            <a:r>
              <a:rPr lang="pl-PL" sz="4000" dirty="0" smtClean="0">
                <a:latin typeface="Book Antiqua" pitchFamily="18" charset="0"/>
              </a:rPr>
              <a:t>), które mogłyby wystąpić latem w Ciechocinku.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ok Antiqua" pitchFamily="18" charset="0"/>
              </a:rPr>
              <a:t>Kultura jedzenia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sz="4000" dirty="0" err="1" smtClean="0">
                <a:latin typeface="Book Antiqua" pitchFamily="18" charset="0"/>
              </a:rPr>
              <a:t>Sister</a:t>
            </a:r>
            <a:r>
              <a:rPr lang="pl-PL" sz="4000" dirty="0" smtClean="0">
                <a:latin typeface="Book Antiqua" pitchFamily="18" charset="0"/>
              </a:rPr>
              <a:t> </a:t>
            </a:r>
            <a:r>
              <a:rPr lang="pl-PL" sz="4000" dirty="0" err="1" smtClean="0">
                <a:latin typeface="Book Antiqua" pitchFamily="18" charset="0"/>
              </a:rPr>
              <a:t>cities</a:t>
            </a:r>
            <a:r>
              <a:rPr lang="pl-PL" sz="4000" dirty="0" smtClean="0">
                <a:latin typeface="Book Antiqua" pitchFamily="18" charset="0"/>
              </a:rPr>
              <a:t> to okazja do zaprezentowania regionalnych produktów (wody, soli); </a:t>
            </a:r>
          </a:p>
          <a:p>
            <a:pPr algn="just"/>
            <a:r>
              <a:rPr lang="pl-PL" sz="4000" dirty="0" smtClean="0">
                <a:latin typeface="Book Antiqua" pitchFamily="18" charset="0"/>
              </a:rPr>
              <a:t>Promocja, oparta na polskiej kuchni;</a:t>
            </a:r>
          </a:p>
          <a:p>
            <a:pPr algn="just"/>
            <a:r>
              <a:rPr lang="pl-PL" sz="4000" dirty="0" smtClean="0">
                <a:latin typeface="Book Antiqua" pitchFamily="18" charset="0"/>
              </a:rPr>
              <a:t>Współpraca z właścicielem japońskiej restauracji Koi </a:t>
            </a:r>
            <a:r>
              <a:rPr lang="pl-PL" sz="4000" dirty="0" err="1" smtClean="0">
                <a:latin typeface="Book Antiqua" pitchFamily="18" charset="0"/>
              </a:rPr>
              <a:t>Sushi</a:t>
            </a:r>
            <a:r>
              <a:rPr lang="pl-PL" sz="4000" dirty="0" smtClean="0">
                <a:latin typeface="Book Antiqua" pitchFamily="18" charset="0"/>
              </a:rPr>
              <a:t> w Toruniu, który podobną mógłby otworzyć w Ciechocinku, tak jak uczynił to w Inowrocławiu. </a:t>
            </a:r>
            <a:endParaRPr lang="pl-PL" sz="4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883</Words>
  <Application>Microsoft Office PowerPoint</Application>
  <PresentationFormat>Pokaz na ekranie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Goście z Japonii w Ciechocinku   Silne strony Ciechocinka i potencjalne korzyści, płynące ze współpracy z miastem Shiogama w prefekturze Miyagi, w ramach miast siostrzanych (sister cities) </vt:lpstr>
      <vt:lpstr>Onsen — gorące źródła japońskie alternatywą dla ciechocińskich sanatoriów </vt:lpstr>
      <vt:lpstr>Onsen c.d.</vt:lpstr>
      <vt:lpstr>Slajd 4</vt:lpstr>
      <vt:lpstr>Estetyka Ciechocinka </vt:lpstr>
      <vt:lpstr>Muzyka </vt:lpstr>
      <vt:lpstr>Muzyka</vt:lpstr>
      <vt:lpstr>Muzyka</vt:lpstr>
      <vt:lpstr>Kultura jedzenia</vt:lpstr>
      <vt:lpstr>Propagowanie sportu</vt:lpstr>
      <vt:lpstr>Potencjalne korzyści płynące ze współpracy z Japonią </vt:lpstr>
      <vt:lpstr>Potencjalne korzyści płynące ze współpracy z Japonią c.d.</vt:lpstr>
      <vt:lpstr>Potencjalne korzyści c.d.</vt:lpstr>
      <vt:lpstr>Marka Ciechocinka</vt:lpstr>
      <vt:lpstr>Japonia</vt:lpstr>
      <vt:lpstr>Shiogama — Ciechocinek</vt:lpstr>
      <vt:lpstr>Kto czeka w Japonii na wystosowanie listu intencyjnego przez burmistrza Ciechocinka?</vt:lpstr>
      <vt:lpstr>Kto czeka w Polsce na wystosowanie listu intencyjnego przez burmistrza Ciechocinka?</vt:lpstr>
      <vt:lpstr>Źródła i dodatkowe informacje: </vt:lpstr>
      <vt:lpstr>Casus Gdyni jako dobry przykład współpracy</vt:lpstr>
      <vt:lpstr>#Kraj Kwitnącej Wiśni#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Shiogama</dc:title>
  <dc:creator>Klient</dc:creator>
  <cp:lastModifiedBy>Wojciech Skotnicki</cp:lastModifiedBy>
  <cp:revision>298</cp:revision>
  <dcterms:created xsi:type="dcterms:W3CDTF">2019-03-12T10:37:24Z</dcterms:created>
  <dcterms:modified xsi:type="dcterms:W3CDTF">2019-03-24T22:06:34Z</dcterms:modified>
</cp:coreProperties>
</file>